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65" r:id="rId4"/>
    <p:sldId id="259" r:id="rId5"/>
    <p:sldId id="267" r:id="rId6"/>
    <p:sldId id="260" r:id="rId7"/>
    <p:sldId id="261" r:id="rId8"/>
    <p:sldId id="262"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EB Garamond" panose="00000500000000000000" pitchFamily="2" charset="0"/>
      <p:regular r:id="rId15"/>
      <p:bold r:id="rId16"/>
      <p:italic r:id="rId17"/>
      <p:boldItalic r:id="rId18"/>
    </p:embeddedFont>
    <p:embeddedFont>
      <p:font typeface="EB Garamond Medium" panose="00000600000000000000" pitchFamily="2" charset="0"/>
      <p:regular r:id="rId19"/>
      <p:bold r:id="rId20"/>
      <p:italic r:id="rId21"/>
      <p:boldItalic r:id="rId22"/>
    </p:embeddedFont>
    <p:embeddedFont>
      <p:font typeface="Public Sans"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7909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2561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0" y="2703474"/>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Simple Calc</a:t>
            </a:r>
            <a:r>
              <a:rPr lang="en-US"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Task - 2</a:t>
            </a:r>
            <a:endParaRPr dirty="0">
              <a:latin typeface="Times New Roman" panose="02020603050405020304" pitchFamily="18" charset="0"/>
              <a:cs typeface="Times New Roman" panose="02020603050405020304" pitchFamily="18" charset="0"/>
            </a:endParaRPr>
          </a:p>
        </p:txBody>
      </p:sp>
      <p:graphicFrame>
        <p:nvGraphicFramePr>
          <p:cNvPr id="2" name="Google Shape;1842;p210">
            <a:extLst>
              <a:ext uri="{FF2B5EF4-FFF2-40B4-BE49-F238E27FC236}">
                <a16:creationId xmlns:a16="http://schemas.microsoft.com/office/drawing/2014/main" id="{69D5ABA3-6D99-2A53-301A-0A23A527EFD3}"/>
              </a:ext>
            </a:extLst>
          </p:cNvPr>
          <p:cNvGraphicFramePr/>
          <p:nvPr>
            <p:extLst>
              <p:ext uri="{D42A27DB-BD31-4B8C-83A1-F6EECF244321}">
                <p14:modId xmlns:p14="http://schemas.microsoft.com/office/powerpoint/2010/main" val="1629739108"/>
              </p:ext>
            </p:extLst>
          </p:nvPr>
        </p:nvGraphicFramePr>
        <p:xfrm>
          <a:off x="132250" y="4081945"/>
          <a:ext cx="4076325" cy="792420"/>
        </p:xfrm>
        <a:graphic>
          <a:graphicData uri="http://schemas.openxmlformats.org/drawingml/2006/table">
            <a:tbl>
              <a:tblPr>
                <a:noFill/>
                <a:tableStyleId>{B75DB1FD-6078-41F0-A226-9138D3124F42}</a:tableStyleId>
              </a:tblPr>
              <a:tblGrid>
                <a:gridCol w="15362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latin typeface="Times New Roman" panose="02020603050405020304" pitchFamily="18" charset="0"/>
                          <a:cs typeface="Times New Roman" panose="02020603050405020304" pitchFamily="18" charset="0"/>
                        </a:rPr>
                        <a:t>LMS Username</a:t>
                      </a:r>
                      <a:endParaRPr sz="1400" b="1" u="none" strike="noStrike" cap="none">
                        <a:solidFill>
                          <a:schemeClr val="lt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latin typeface="Times New Roman" panose="02020603050405020304" pitchFamily="18" charset="0"/>
                          <a:cs typeface="Times New Roman" panose="02020603050405020304" pitchFamily="18" charset="0"/>
                        </a:rPr>
                        <a:t>Name </a:t>
                      </a:r>
                      <a:endParaRPr sz="1400" b="1" u="none" strike="noStrike" cap="none">
                        <a:solidFill>
                          <a:schemeClr val="lt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latin typeface="Times New Roman" panose="02020603050405020304" pitchFamily="18" charset="0"/>
                          <a:cs typeface="Times New Roman" panose="02020603050405020304" pitchFamily="18" charset="0"/>
                        </a:rPr>
                        <a:t>Batch </a:t>
                      </a:r>
                      <a:endParaRPr sz="1400" b="1" u="none" strike="noStrike" cap="none">
                        <a:solidFill>
                          <a:schemeClr val="lt2"/>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IN" dirty="0">
                          <a:solidFill>
                            <a:schemeClr val="bg2"/>
                          </a:solidFill>
                          <a:latin typeface="Times New Roman" panose="02020603050405020304" pitchFamily="18" charset="0"/>
                          <a:cs typeface="Times New Roman" panose="02020603050405020304" pitchFamily="18" charset="0"/>
                        </a:rPr>
                        <a:t>2113a55305</a:t>
                      </a:r>
                      <a:endParaRPr sz="1400" u="none" strike="noStrike" cap="none" dirty="0">
                        <a:solidFill>
                          <a:schemeClr val="bg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2"/>
                          </a:solidFill>
                          <a:latin typeface="Times New Roman" panose="02020603050405020304" pitchFamily="18" charset="0"/>
                          <a:cs typeface="Times New Roman" panose="02020603050405020304" pitchFamily="18" charset="0"/>
                        </a:rPr>
                        <a:t>DEEPESH .H</a:t>
                      </a:r>
                      <a:endParaRPr sz="1400" u="none" strike="noStrike" cap="none" dirty="0">
                        <a:solidFill>
                          <a:schemeClr val="bg2"/>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chemeClr val="bg2"/>
                          </a:solidFill>
                          <a:latin typeface="Times New Roman" panose="02020603050405020304" pitchFamily="18" charset="0"/>
                          <a:cs typeface="Times New Roman" panose="02020603050405020304" pitchFamily="18" charset="0"/>
                        </a:rPr>
                        <a:t>A55</a:t>
                      </a:r>
                      <a:endParaRPr sz="1400" u="none" strike="noStrike" cap="none" dirty="0">
                        <a:solidFill>
                          <a:schemeClr val="bg2"/>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b="0" dirty="0">
                <a:solidFill>
                  <a:schemeClr val="tx2"/>
                </a:solidFill>
                <a:latin typeface="Times New Roman" panose="02020603050405020304" pitchFamily="18" charset="0"/>
                <a:ea typeface="EB Garamond"/>
                <a:cs typeface="Times New Roman" panose="02020603050405020304" pitchFamily="18" charset="0"/>
                <a:sym typeface="EB Garamond"/>
              </a:rPr>
              <a:t>S</a:t>
            </a:r>
            <a:r>
              <a:rPr lang="en-IN" sz="2000" b="0" dirty="0" err="1">
                <a:solidFill>
                  <a:schemeClr val="tx2"/>
                </a:solidFill>
                <a:latin typeface="Times New Roman" panose="02020603050405020304" pitchFamily="18" charset="0"/>
                <a:ea typeface="EB Garamond"/>
                <a:cs typeface="Times New Roman" panose="02020603050405020304" pitchFamily="18" charset="0"/>
                <a:sym typeface="EB Garamond"/>
              </a:rPr>
              <a:t>imple</a:t>
            </a:r>
            <a:r>
              <a:rPr lang="en-IN" sz="2000" b="0" dirty="0">
                <a:solidFill>
                  <a:schemeClr val="tx2"/>
                </a:solidFill>
                <a:latin typeface="Times New Roman" panose="02020603050405020304" pitchFamily="18" charset="0"/>
                <a:ea typeface="EB Garamond"/>
                <a:cs typeface="Times New Roman" panose="02020603050405020304" pitchFamily="18" charset="0"/>
                <a:sym typeface="EB Garamond"/>
              </a:rPr>
              <a:t> Calc</a:t>
            </a:r>
            <a:endParaRPr sz="1829" b="0" dirty="0">
              <a:solidFill>
                <a:schemeClr val="tx2"/>
              </a:solidFill>
              <a:latin typeface="Times New Roman" panose="02020603050405020304" pitchFamily="18" charset="0"/>
              <a:ea typeface="EB Garamond"/>
              <a:cs typeface="Times New Roman" panose="02020603050405020304" pitchFamily="18" charset="0"/>
              <a:sym typeface="EB Garamond"/>
            </a:endParaRPr>
          </a:p>
        </p:txBody>
      </p:sp>
      <p:sp>
        <p:nvSpPr>
          <p:cNvPr id="1840" name="Google Shape;1840;p210"/>
          <p:cNvSpPr txBox="1">
            <a:spLocks noGrp="1"/>
          </p:cNvSpPr>
          <p:nvPr>
            <p:ph type="body" idx="1"/>
          </p:nvPr>
        </p:nvSpPr>
        <p:spPr>
          <a:xfrm>
            <a:off x="23413" y="1295652"/>
            <a:ext cx="4548587" cy="3036421"/>
          </a:xfrm>
          <a:prstGeom prst="rect">
            <a:avLst/>
          </a:prstGeom>
          <a:noFill/>
          <a:ln>
            <a:noFill/>
          </a:ln>
        </p:spPr>
        <p:txBody>
          <a:bodyPr spcFirstLastPara="1" wrap="square" lIns="91425" tIns="45700" rIns="91425" bIns="45700" anchor="t" anchorCtr="0">
            <a:noAutofit/>
          </a:bodyPr>
          <a:lstStyle/>
          <a:p>
            <a:pPr algn="just"/>
            <a:r>
              <a:rPr lang="en-IN" sz="1100" dirty="0">
                <a:solidFill>
                  <a:schemeClr val="bg1"/>
                </a:solidFill>
                <a:latin typeface="Times New Roman" panose="02020603050405020304" pitchFamily="18" charset="0"/>
                <a:ea typeface="EB Garamond" panose="00000500000000000000" pitchFamily="2" charset="0"/>
                <a:cs typeface="Times New Roman" panose="02020603050405020304" pitchFamily="18" charset="0"/>
              </a:rPr>
              <a:t>Simple Calc is a </a:t>
            </a:r>
            <a:r>
              <a:rPr lang="en-US" sz="1100" dirty="0">
                <a:solidFill>
                  <a:schemeClr val="bg1"/>
                </a:solidFill>
                <a:latin typeface="Times New Roman" panose="02020603050405020304" pitchFamily="18" charset="0"/>
                <a:ea typeface="EB Garamond" panose="00000500000000000000" pitchFamily="2" charset="0"/>
                <a:cs typeface="Times New Roman" panose="02020603050405020304" pitchFamily="18" charset="0"/>
              </a:rPr>
              <a:t>simple calculator and text editor web page is a basic application </a:t>
            </a:r>
            <a:r>
              <a:rPr lang="en-US" sz="1100" dirty="0">
                <a:latin typeface="Times New Roman" panose="02020603050405020304" pitchFamily="18" charset="0"/>
                <a:ea typeface="EB Garamond" panose="00000500000000000000" pitchFamily="2" charset="0"/>
                <a:cs typeface="Times New Roman" panose="02020603050405020304" pitchFamily="18" charset="0"/>
              </a:rPr>
              <a:t>that allows users to perform simple arithmetic operations and manipulate text content on a web page. </a:t>
            </a:r>
          </a:p>
          <a:p>
            <a:pPr algn="just"/>
            <a:r>
              <a:rPr lang="en-US" sz="1100" dirty="0">
                <a:latin typeface="Times New Roman" panose="02020603050405020304" pitchFamily="18" charset="0"/>
                <a:ea typeface="EB Garamond" panose="00000500000000000000" pitchFamily="2" charset="0"/>
                <a:cs typeface="Times New Roman" panose="02020603050405020304" pitchFamily="18" charset="0"/>
              </a:rPr>
              <a:t>The calculator component allows users to perform basic calculations such as addition, subtraction, multiplication, and division. </a:t>
            </a:r>
          </a:p>
          <a:p>
            <a:pPr algn="just"/>
            <a:r>
              <a:rPr lang="en-US" sz="1100" dirty="0">
                <a:latin typeface="Times New Roman" panose="02020603050405020304" pitchFamily="18" charset="0"/>
                <a:ea typeface="EB Garamond" panose="00000500000000000000" pitchFamily="2" charset="0"/>
                <a:cs typeface="Times New Roman" panose="02020603050405020304" pitchFamily="18" charset="0"/>
              </a:rPr>
              <a:t>The text editor component provides basic functionalities such as text formatting options like bold, italic, and underline, as well as text alignment options like left, center, and right.</a:t>
            </a:r>
          </a:p>
          <a:p>
            <a:pPr algn="just"/>
            <a:r>
              <a:rPr lang="en-US" sz="1100" dirty="0">
                <a:latin typeface="Times New Roman" panose="02020603050405020304" pitchFamily="18" charset="0"/>
                <a:ea typeface="EB Garamond" panose="00000500000000000000" pitchFamily="2" charset="0"/>
                <a:cs typeface="Times New Roman" panose="02020603050405020304" pitchFamily="18" charset="0"/>
              </a:rPr>
              <a:t>The calculator and text editor components are both implemented using HTML, CSS, and JavaScript, which are standard web development technologies. The interface is intuitive, with buttons and text input fields that are easy to understand and use.</a:t>
            </a:r>
          </a:p>
          <a:p>
            <a:pPr algn="just"/>
            <a:r>
              <a:rPr lang="en-US" sz="1100" dirty="0">
                <a:latin typeface="Times New Roman" panose="02020603050405020304" pitchFamily="18" charset="0"/>
                <a:ea typeface="EB Garamond" panose="00000500000000000000" pitchFamily="2" charset="0"/>
                <a:cs typeface="Times New Roman" panose="02020603050405020304" pitchFamily="18" charset="0"/>
              </a:rPr>
              <a:t>Overall, </a:t>
            </a:r>
            <a:r>
              <a:rPr lang="en-US" sz="1100" dirty="0" err="1">
                <a:latin typeface="Times New Roman" panose="02020603050405020304" pitchFamily="18" charset="0"/>
                <a:ea typeface="EB Garamond" panose="00000500000000000000" pitchFamily="2" charset="0"/>
                <a:cs typeface="Times New Roman" panose="02020603050405020304" pitchFamily="18" charset="0"/>
              </a:rPr>
              <a:t>WriteCalc</a:t>
            </a:r>
            <a:r>
              <a:rPr lang="en-US" sz="1100" dirty="0">
                <a:latin typeface="Times New Roman" panose="02020603050405020304" pitchFamily="18" charset="0"/>
                <a:ea typeface="EB Garamond" panose="00000500000000000000" pitchFamily="2" charset="0"/>
                <a:cs typeface="Times New Roman" panose="02020603050405020304" pitchFamily="18" charset="0"/>
              </a:rPr>
              <a:t> is a useful tool for individuals who need to perform basic calculations and manipulate text content on a web page. It can be used for a variety of purposes, such as taking notes, writing memos, or performing quick calculations, making it a versatile and valuable addition to any web application</a:t>
            </a:r>
          </a:p>
          <a:p>
            <a:pPr marL="285750" lvl="0" indent="-285750" algn="just" rtl="0">
              <a:lnSpc>
                <a:spcPct val="100000"/>
              </a:lnSpc>
              <a:spcBef>
                <a:spcPts val="0"/>
              </a:spcBef>
              <a:spcAft>
                <a:spcPts val="0"/>
              </a:spcAft>
              <a:buClr>
                <a:schemeClr val="lt1"/>
              </a:buClr>
              <a:buSzPts val="1400"/>
              <a:buFont typeface="EB Garamond Medium"/>
              <a:buChar char="▪"/>
            </a:pPr>
            <a:endParaRPr sz="1100" dirty="0">
              <a:latin typeface="Times New Roman" panose="02020603050405020304" pitchFamily="18" charset="0"/>
              <a:ea typeface="EB Garamond" panose="00000500000000000000" pitchFamily="2" charset="0"/>
              <a:cs typeface="Times New Roman" panose="02020603050405020304"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4337236"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panose="02020603050405020304" pitchFamily="18" charset="0"/>
                <a:ea typeface="EB Garamond"/>
                <a:cs typeface="Times New Roman" panose="02020603050405020304" pitchFamily="18" charset="0"/>
                <a:sym typeface="EB Garamond"/>
              </a:rPr>
              <a:t>Step-Wise Description - Calculator</a:t>
            </a:r>
            <a:endParaRPr sz="1800" b="1"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p:txBody>
      </p:sp>
      <p:sp>
        <p:nvSpPr>
          <p:cNvPr id="4" name="Rectangle 1">
            <a:extLst>
              <a:ext uri="{FF2B5EF4-FFF2-40B4-BE49-F238E27FC236}">
                <a16:creationId xmlns:a16="http://schemas.microsoft.com/office/drawing/2014/main" id="{4231CED5-C4F8-F959-7594-D98177C90770}"/>
              </a:ext>
            </a:extLst>
          </p:cNvPr>
          <p:cNvSpPr>
            <a:spLocks noGrp="1" noChangeArrowheads="1"/>
          </p:cNvSpPr>
          <p:nvPr>
            <p:ph type="body" idx="1"/>
          </p:nvPr>
        </p:nvSpPr>
        <p:spPr bwMode="auto">
          <a:xfrm>
            <a:off x="445779" y="527105"/>
            <a:ext cx="8151446" cy="524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eaLnBrk="0" fontAlgn="base" hangingPunct="0">
              <a:spcBef>
                <a:spcPts val="600"/>
              </a:spcBef>
              <a:spcAft>
                <a:spcPct val="0"/>
              </a:spcAft>
              <a:buClrTx/>
              <a:buSzTx/>
              <a:buNone/>
            </a:pPr>
            <a:r>
              <a:rPr lang="en-US" altLang="en-US" sz="1500" dirty="0">
                <a:solidFill>
                  <a:schemeClr val="tx1"/>
                </a:solidFill>
                <a:latin typeface="Times New Roman" panose="02020603050405020304" pitchFamily="18" charset="0"/>
                <a:ea typeface="EB Garamond" panose="00000500000000000000" pitchFamily="2" charset="0"/>
                <a:cs typeface="Times New Roman" panose="02020603050405020304" pitchFamily="18" charset="0"/>
              </a:rPr>
              <a:t>Following is the step-wise description for the created </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simple </a:t>
            </a:r>
            <a:r>
              <a:rPr lang="en-US" altLang="en-US" sz="1500" dirty="0">
                <a:solidFill>
                  <a:schemeClr val="tx1"/>
                </a:solidFill>
                <a:latin typeface="Times New Roman" panose="02020603050405020304" pitchFamily="18" charset="0"/>
                <a:ea typeface="EB Garamond" panose="00000500000000000000" pitchFamily="2" charset="0"/>
                <a:cs typeface="Times New Roman" panose="02020603050405020304" pitchFamily="18" charset="0"/>
              </a:rPr>
              <a:t>calculator </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web page:</a:t>
            </a:r>
            <a:endParaRPr kumimoji="0" lang="en-US" altLang="en-US" sz="1500" b="1" i="0" u="sng"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endParaRP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code starts with the &lt;html&gt; tag.</a:t>
            </a: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&lt;head&gt; tag contains some metadata about the document and some styling information.</a:t>
            </a: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page title is set to "Calculator".</a:t>
            </a: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A &lt;h1&gt; tag displays a welcome message.</a:t>
            </a: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A &lt;h2&gt; tag displays the title of the calculator.</a:t>
            </a: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&lt;body&gt; tag contains the visible content of the document.</a:t>
            </a: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&lt;table&gt; tag is used to create a table on the page.</a:t>
            </a: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A text input field is created inside a table cell using the &lt;input&gt; tag. The type attribute is set to "text" and the id attribute is set to "result".</a:t>
            </a: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Several table cells contain buttons with numeric and mathematical symbols using the &lt;input&gt; tag. Each button has an onclick attribute that calls a corresponding function to update the value of the input field.</a:t>
            </a: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A script tag is used to load two different versions of the Math.js library that provides mathematical functions and expressions. Some styling information for the table and the buttons are also defined using CSS inside the &lt;style&gt; tag.</a:t>
            </a:r>
          </a:p>
          <a:p>
            <a:pPr marL="342900" marR="0" lvl="0" indent="-342900" algn="just" defTabSz="914400" rtl="0" eaLnBrk="0" fontAlgn="base" latinLnBrk="0" hangingPunct="0">
              <a:lnSpc>
                <a:spcPct val="100000"/>
              </a:lnSpc>
              <a:spcBef>
                <a:spcPts val="600"/>
              </a:spcBef>
              <a:spcAft>
                <a:spcPct val="0"/>
              </a:spcAft>
              <a:buClrTx/>
              <a:buSzTx/>
              <a:buFont typeface="+mj-lt"/>
              <a:buAutoNum type="arabicPeriod"/>
              <a:tabLst/>
            </a:pPr>
            <a:endPar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endParaRPr>
          </a:p>
          <a:p>
            <a:pPr marL="0" marR="0" lvl="0" indent="0" algn="just" defTabSz="914400" rtl="0" eaLnBrk="0" fontAlgn="base" latinLnBrk="0" hangingPunct="0">
              <a:lnSpc>
                <a:spcPct val="100000"/>
              </a:lnSpc>
              <a:spcBef>
                <a:spcPts val="600"/>
              </a:spcBef>
              <a:spcAft>
                <a:spcPct val="0"/>
              </a:spcAft>
              <a:buClrTx/>
              <a:buSz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264088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4196559"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Times New Roman" panose="02020603050405020304" pitchFamily="18" charset="0"/>
                <a:ea typeface="EB Garamond"/>
                <a:cs typeface="Times New Roman" panose="02020603050405020304" pitchFamily="18" charset="0"/>
                <a:sym typeface="EB Garamond"/>
              </a:rPr>
              <a:t>Step-Wise Description – Text Editor</a:t>
            </a:r>
            <a:endParaRPr sz="1800" b="1" i="0" u="none" strike="noStrike" cap="none" dirty="0">
              <a:solidFill>
                <a:srgbClr val="000000"/>
              </a:solidFill>
              <a:latin typeface="Times New Roman" panose="02020603050405020304" pitchFamily="18" charset="0"/>
              <a:ea typeface="EB Garamond"/>
              <a:cs typeface="Times New Roman" panose="02020603050405020304" pitchFamily="18" charset="0"/>
              <a:sym typeface="EB Garamond"/>
            </a:endParaRPr>
          </a:p>
        </p:txBody>
      </p:sp>
      <p:sp>
        <p:nvSpPr>
          <p:cNvPr id="4" name="Rectangle 2">
            <a:extLst>
              <a:ext uri="{FF2B5EF4-FFF2-40B4-BE49-F238E27FC236}">
                <a16:creationId xmlns:a16="http://schemas.microsoft.com/office/drawing/2014/main" id="{CC6D3AE8-FE6B-2579-2149-B2D20228AC2B}"/>
              </a:ext>
            </a:extLst>
          </p:cNvPr>
          <p:cNvSpPr>
            <a:spLocks noChangeArrowheads="1"/>
          </p:cNvSpPr>
          <p:nvPr/>
        </p:nvSpPr>
        <p:spPr bwMode="auto">
          <a:xfrm>
            <a:off x="445779" y="524070"/>
            <a:ext cx="8463759" cy="478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ts val="600"/>
              </a:spcBef>
              <a:buClrTx/>
              <a:buSzTx/>
              <a:buFontTx/>
              <a:buNone/>
              <a:tabLst/>
            </a:pPr>
            <a:r>
              <a:rPr lang="en-US" altLang="en-US" sz="1500" dirty="0">
                <a:solidFill>
                  <a:schemeClr val="tx1"/>
                </a:solidFill>
                <a:latin typeface="Times New Roman" panose="02020603050405020304" pitchFamily="18" charset="0"/>
                <a:ea typeface="EB Garamond" panose="00000500000000000000" pitchFamily="2" charset="0"/>
                <a:cs typeface="Times New Roman" panose="02020603050405020304" pitchFamily="18" charset="0"/>
              </a:rPr>
              <a:t>Following is the step-wise description for the created </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simple text editor web page:</a:t>
            </a:r>
          </a:p>
          <a:p>
            <a:pPr marL="342900" marR="0" lvl="0" indent="-342900" algn="just" defTabSz="914400" rtl="0" eaLnBrk="0" fontAlgn="base" latinLnBrk="0" hangingPunct="0">
              <a:lnSpc>
                <a:spcPct val="100000"/>
              </a:lnSpc>
              <a:spcBef>
                <a:spcPts val="600"/>
              </a:spcBef>
              <a:buClrTx/>
              <a:buSzTx/>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The first few lines define the document type and set the language and direction attributes.</a:t>
            </a:r>
          </a:p>
          <a:p>
            <a:pPr marL="342900" marR="0" lvl="0" indent="-342900" algn="just" defTabSz="914400" rtl="0" eaLnBrk="0" fontAlgn="base" latinLnBrk="0" hangingPunct="0">
              <a:lnSpc>
                <a:spcPct val="100000"/>
              </a:lnSpc>
              <a:spcBef>
                <a:spcPts val="600"/>
              </a:spcBef>
              <a:buClrTx/>
              <a:buSzTx/>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The &lt;head&gt; section contains various meta tags, the page title, and links to external CSS files for Bootstrap and </a:t>
            </a:r>
            <a:r>
              <a:rPr kumimoji="0" lang="en-US" altLang="en-US" sz="1500" b="0" i="0" u="none" strike="noStrike" cap="none" normalizeH="0" baseline="0" dirty="0" err="1">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FontAwesome</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libraries. It also includes some internal CSS styling for the text editor interface.</a:t>
            </a:r>
          </a:p>
          <a:p>
            <a:pPr marL="342900" marR="0" lvl="0" indent="-342900" algn="just" defTabSz="914400" rtl="0" eaLnBrk="0" fontAlgn="base" latinLnBrk="0" hangingPunct="0">
              <a:lnSpc>
                <a:spcPct val="100000"/>
              </a:lnSpc>
              <a:spcBef>
                <a:spcPts val="600"/>
              </a:spcBef>
              <a:buClrTx/>
              <a:buSzTx/>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&lt;body&gt; section contains a &lt;section&gt; element that wraps the entire content of the web page.</a:t>
            </a:r>
          </a:p>
          <a:p>
            <a:pPr marL="342900" marR="0" lvl="0" indent="-342900" algn="just" defTabSz="914400" rtl="0" eaLnBrk="0" fontAlgn="base" latinLnBrk="0" hangingPunct="0">
              <a:lnSpc>
                <a:spcPct val="100000"/>
              </a:lnSpc>
              <a:spcBef>
                <a:spcPts val="600"/>
              </a:spcBef>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Inside the &lt;section&gt; element, there are two &lt;h1&gt; and &lt;h2&gt; elements that display the title and subtitle of the web page respectively.</a:t>
            </a:r>
          </a:p>
          <a:p>
            <a:pPr marL="342900" marR="0" lvl="0" indent="-342900" algn="just" defTabSz="914400" rtl="0" eaLnBrk="0" fontAlgn="base" latinLnBrk="0" hangingPunct="0">
              <a:lnSpc>
                <a:spcPct val="100000"/>
              </a:lnSpc>
              <a:spcBef>
                <a:spcPts val="600"/>
              </a:spcBef>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There is a &lt;div&gt; element with class flex-box that wraps a set of &lt;button&gt; elements.</a:t>
            </a:r>
          </a:p>
          <a:p>
            <a:pPr marL="342900" marR="0" lvl="0" indent="-342900" algn="just" defTabSz="914400" rtl="0" eaLnBrk="0" fontAlgn="base" latinLnBrk="0" hangingPunct="0">
              <a:lnSpc>
                <a:spcPct val="100000"/>
              </a:lnSpc>
              <a:spcBef>
                <a:spcPts val="600"/>
              </a:spcBef>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Each &lt;button&gt; element has an onclick attribute that calls a JavaScript function when clicked.</a:t>
            </a:r>
          </a:p>
          <a:p>
            <a:pPr marL="342900" marR="0" lvl="0" indent="-342900" algn="just" defTabSz="914400" rtl="0" eaLnBrk="0" fontAlgn="base" latinLnBrk="0" hangingPunct="0">
              <a:lnSpc>
                <a:spcPct val="100000"/>
              </a:lnSpc>
              <a:spcBef>
                <a:spcPts val="600"/>
              </a:spcBef>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JavaScript functions modify the text in a &lt;</a:t>
            </a:r>
            <a:r>
              <a:rPr kumimoji="0" lang="en-US" altLang="en-US" sz="1500" b="0" i="0" u="none" strike="noStrike" cap="none" normalizeH="0" baseline="0" dirty="0" err="1">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textarea</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&gt; element based on the button clicked. For example, clicking the "Bold" button will make the selected text bold, clicking the "Italic" button will make the selected text italicized, and so on.</a:t>
            </a:r>
          </a:p>
          <a:p>
            <a:pPr marL="342900" marR="0" lvl="0" indent="-342900" algn="just" defTabSz="914400" rtl="0" eaLnBrk="0" fontAlgn="base" latinLnBrk="0" hangingPunct="0">
              <a:lnSpc>
                <a:spcPct val="100000"/>
              </a:lnSpc>
              <a:spcBef>
                <a:spcPts val="600"/>
              </a:spcBef>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Below the &lt;div&gt; element, there is a &lt;</a:t>
            </a:r>
            <a:r>
              <a:rPr kumimoji="0" lang="en-US" altLang="en-US" sz="1500" b="0" i="0" u="none" strike="noStrike" cap="none" normalizeH="0" baseline="0" dirty="0" err="1">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textarea</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&gt; element with class editor that displays the text content.</a:t>
            </a:r>
          </a:p>
          <a:p>
            <a:pPr marL="342900" marR="0" lvl="0" indent="-342900" algn="just" defTabSz="914400" rtl="0" eaLnBrk="0" fontAlgn="base" latinLnBrk="0" hangingPunct="0">
              <a:lnSpc>
                <a:spcPct val="100000"/>
              </a:lnSpc>
              <a:spcBef>
                <a:spcPts val="600"/>
              </a:spcBef>
              <a:buClrTx/>
              <a:buSzTx/>
              <a:buFont typeface="+mj-lt"/>
              <a:buAutoNum type="arabicPeriod"/>
              <a:tabLst/>
            </a:pP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 The JavaScript functions modify the text content of the &lt;</a:t>
            </a:r>
            <a:r>
              <a:rPr kumimoji="0" lang="en-US" altLang="en-US" sz="1500" b="0" i="0" u="none" strike="noStrike" cap="none" normalizeH="0" baseline="0" dirty="0" err="1">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textarea</a:t>
            </a:r>
            <a:r>
              <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rPr>
              <a:t>&gt; element by setting its value attribute.</a:t>
            </a:r>
          </a:p>
          <a:p>
            <a:pPr marL="0" marR="0" lvl="0" indent="0" algn="just" defTabSz="914400" rtl="0" eaLnBrk="0" fontAlgn="base" latinLnBrk="0" hangingPunct="0">
              <a:lnSpc>
                <a:spcPct val="100000"/>
              </a:lnSpc>
              <a:spcBef>
                <a:spcPts val="600"/>
              </a:spcBef>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a typeface="EB Garamond" panose="00000500000000000000" pitchFamily="2"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8" y="237121"/>
            <a:ext cx="4196559"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dirty="0">
                <a:solidFill>
                  <a:schemeClr val="tx2"/>
                </a:solidFill>
                <a:latin typeface="Times New Roman" panose="02020603050405020304" pitchFamily="18" charset="0"/>
                <a:ea typeface="EB Garamond"/>
                <a:cs typeface="Times New Roman" panose="02020603050405020304" pitchFamily="18" charset="0"/>
                <a:sym typeface="EB Garamond"/>
              </a:rPr>
              <a:t>Summary– Calculator</a:t>
            </a:r>
          </a:p>
        </p:txBody>
      </p:sp>
      <p:sp>
        <p:nvSpPr>
          <p:cNvPr id="2" name="TextBox 1">
            <a:extLst>
              <a:ext uri="{FF2B5EF4-FFF2-40B4-BE49-F238E27FC236}">
                <a16:creationId xmlns:a16="http://schemas.microsoft.com/office/drawing/2014/main" id="{AB4183F1-1E03-F949-7E1E-CC016C76C05A}"/>
              </a:ext>
            </a:extLst>
          </p:cNvPr>
          <p:cNvSpPr txBox="1"/>
          <p:nvPr/>
        </p:nvSpPr>
        <p:spPr>
          <a:xfrm>
            <a:off x="445778" y="930031"/>
            <a:ext cx="8135514" cy="1323439"/>
          </a:xfrm>
          <a:prstGeom prst="rect">
            <a:avLst/>
          </a:prstGeom>
          <a:noFill/>
        </p:spPr>
        <p:txBody>
          <a:bodyPr wrap="square" rtlCol="0">
            <a:spAutoFit/>
          </a:bodyPr>
          <a:lstStyle/>
          <a:p>
            <a:pPr algn="just">
              <a:spcBef>
                <a:spcPts val="600"/>
              </a:spcBef>
              <a:spcAft>
                <a:spcPts val="600"/>
              </a:spcAft>
            </a:pPr>
            <a:r>
              <a:rPr lang="en-US" dirty="0">
                <a:solidFill>
                  <a:schemeClr val="tx1"/>
                </a:solidFill>
                <a:latin typeface="Times New Roman" panose="02020603050405020304" pitchFamily="18" charset="0"/>
                <a:ea typeface="EB Garamond" panose="00000500000000000000" pitchFamily="2" charset="0"/>
                <a:cs typeface="Times New Roman" panose="02020603050405020304" pitchFamily="18" charset="0"/>
              </a:rPr>
              <a:t>The code snippet creates a simple calculator using JavaScript's math.js library. The document includes a table that displays the calculator's buttons and an input field for the result. The document also includes a script that defines various functions for performing mathematical operations and updates the result input field when a button is clicked.</a:t>
            </a:r>
          </a:p>
          <a:p>
            <a:pPr algn="just">
              <a:spcBef>
                <a:spcPts val="600"/>
              </a:spcBef>
              <a:spcAft>
                <a:spcPts val="600"/>
              </a:spcAft>
            </a:pPr>
            <a:endParaRPr lang="en-IN" dirty="0">
              <a:solidFill>
                <a:schemeClr val="tx1"/>
              </a:solidFill>
              <a:latin typeface="Times New Roman" panose="02020603050405020304" pitchFamily="18" charset="0"/>
              <a:ea typeface="EB Garamond" panose="00000500000000000000" pitchFamily="2" charset="0"/>
              <a:cs typeface="Times New Roman" panose="02020603050405020304" pitchFamily="18" charset="0"/>
            </a:endParaRPr>
          </a:p>
        </p:txBody>
      </p:sp>
      <p:sp>
        <p:nvSpPr>
          <p:cNvPr id="3" name="Google Shape;1858;g2139e008f02_0_0">
            <a:extLst>
              <a:ext uri="{FF2B5EF4-FFF2-40B4-BE49-F238E27FC236}">
                <a16:creationId xmlns:a16="http://schemas.microsoft.com/office/drawing/2014/main" id="{98E727C6-4147-9CC4-F27B-C14779D02CF4}"/>
              </a:ext>
            </a:extLst>
          </p:cNvPr>
          <p:cNvSpPr txBox="1"/>
          <p:nvPr/>
        </p:nvSpPr>
        <p:spPr>
          <a:xfrm>
            <a:off x="445778" y="1961082"/>
            <a:ext cx="4196559"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dirty="0">
                <a:solidFill>
                  <a:schemeClr val="tx2"/>
                </a:solidFill>
                <a:latin typeface="Times New Roman" panose="02020603050405020304" pitchFamily="18" charset="0"/>
                <a:ea typeface="EB Garamond"/>
                <a:cs typeface="Times New Roman" panose="02020603050405020304" pitchFamily="18" charset="0"/>
                <a:sym typeface="EB Garamond"/>
              </a:rPr>
              <a:t>Summary– Text Editor</a:t>
            </a:r>
            <a:endParaRPr sz="2000" b="1" i="0" u="none" strike="noStrike" cap="none" dirty="0">
              <a:solidFill>
                <a:schemeClr val="tx2"/>
              </a:solidFill>
              <a:latin typeface="Times New Roman" panose="02020603050405020304" pitchFamily="18" charset="0"/>
              <a:ea typeface="EB Garamond"/>
              <a:cs typeface="Times New Roman" panose="02020603050405020304" pitchFamily="18" charset="0"/>
              <a:sym typeface="EB Garamond"/>
            </a:endParaRPr>
          </a:p>
        </p:txBody>
      </p:sp>
      <p:sp>
        <p:nvSpPr>
          <p:cNvPr id="4" name="TextBox 3">
            <a:extLst>
              <a:ext uri="{FF2B5EF4-FFF2-40B4-BE49-F238E27FC236}">
                <a16:creationId xmlns:a16="http://schemas.microsoft.com/office/drawing/2014/main" id="{F58879F6-9883-2B0F-359D-2499EC7AA0E0}"/>
              </a:ext>
            </a:extLst>
          </p:cNvPr>
          <p:cNvSpPr txBox="1"/>
          <p:nvPr/>
        </p:nvSpPr>
        <p:spPr>
          <a:xfrm>
            <a:off x="2141415" y="3165231"/>
            <a:ext cx="184731" cy="307777"/>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90534093-E60E-2E7D-801B-A5A84E2E3D6F}"/>
              </a:ext>
            </a:extLst>
          </p:cNvPr>
          <p:cNvSpPr txBox="1"/>
          <p:nvPr/>
        </p:nvSpPr>
        <p:spPr>
          <a:xfrm>
            <a:off x="445777" y="2335392"/>
            <a:ext cx="8135513" cy="1815882"/>
          </a:xfrm>
          <a:prstGeom prst="rect">
            <a:avLst/>
          </a:prstGeom>
          <a:noFill/>
        </p:spPr>
        <p:txBody>
          <a:bodyPr wrap="square">
            <a:spAutoFit/>
          </a:bodyPr>
          <a:lstStyle/>
          <a:p>
            <a:pPr algn="just">
              <a:spcBef>
                <a:spcPts val="600"/>
              </a:spcBef>
              <a:spcAft>
                <a:spcPts val="600"/>
              </a:spcAft>
            </a:pPr>
            <a:r>
              <a:rPr lang="en-US" dirty="0">
                <a:latin typeface="Times New Roman" panose="02020603050405020304" pitchFamily="18" charset="0"/>
                <a:ea typeface="EB Garamond" panose="00000500000000000000" pitchFamily="2" charset="0"/>
                <a:cs typeface="Times New Roman" panose="02020603050405020304" pitchFamily="18" charset="0"/>
              </a:rPr>
              <a:t>The code uses Bootstrap and </a:t>
            </a:r>
            <a:r>
              <a:rPr lang="en-US" dirty="0" err="1">
                <a:latin typeface="Times New Roman" panose="02020603050405020304" pitchFamily="18" charset="0"/>
                <a:ea typeface="EB Garamond" panose="00000500000000000000" pitchFamily="2" charset="0"/>
                <a:cs typeface="Times New Roman" panose="02020603050405020304" pitchFamily="18" charset="0"/>
              </a:rPr>
              <a:t>FontAwesome</a:t>
            </a:r>
            <a:r>
              <a:rPr lang="en-US" dirty="0">
                <a:latin typeface="Times New Roman" panose="02020603050405020304" pitchFamily="18" charset="0"/>
                <a:ea typeface="EB Garamond" panose="00000500000000000000" pitchFamily="2" charset="0"/>
                <a:cs typeface="Times New Roman" panose="02020603050405020304" pitchFamily="18" charset="0"/>
              </a:rPr>
              <a:t> libraries. The &lt;head&gt; section contains meta tags, the page title, and links to external CSS files. The &lt;body&gt; section contains a &lt;section&gt; element that wraps the entire content of the web page. Inside the &lt;section&gt; element, there are two &lt;h1&gt; and &lt;h2&gt; elements that display the title and subtitle of the web page respectively. There is a &lt;div&gt; element with class flex-box that wraps a set of &lt;button&gt; elements. Each &lt;button&gt; element has an onclick attribute that calls a JavaScript function when clicked. The JavaScript functions modify the text in a &lt;</a:t>
            </a:r>
            <a:r>
              <a:rPr lang="en-US" dirty="0" err="1">
                <a:latin typeface="Times New Roman" panose="02020603050405020304" pitchFamily="18" charset="0"/>
                <a:ea typeface="EB Garamond" panose="00000500000000000000" pitchFamily="2" charset="0"/>
                <a:cs typeface="Times New Roman" panose="02020603050405020304" pitchFamily="18" charset="0"/>
              </a:rPr>
              <a:t>textarea</a:t>
            </a:r>
            <a:r>
              <a:rPr lang="en-US" dirty="0">
                <a:latin typeface="Times New Roman" panose="02020603050405020304" pitchFamily="18" charset="0"/>
                <a:ea typeface="EB Garamond" panose="00000500000000000000" pitchFamily="2" charset="0"/>
                <a:cs typeface="Times New Roman" panose="02020603050405020304" pitchFamily="18" charset="0"/>
              </a:rPr>
              <a:t>&gt; element based on the button clicked. Below the &lt;div&gt; element, there is a &lt;</a:t>
            </a:r>
            <a:r>
              <a:rPr lang="en-US" dirty="0" err="1">
                <a:latin typeface="Times New Roman" panose="02020603050405020304" pitchFamily="18" charset="0"/>
                <a:ea typeface="EB Garamond" panose="00000500000000000000" pitchFamily="2" charset="0"/>
                <a:cs typeface="Times New Roman" panose="02020603050405020304" pitchFamily="18" charset="0"/>
              </a:rPr>
              <a:t>textarea</a:t>
            </a:r>
            <a:r>
              <a:rPr lang="en-US" dirty="0">
                <a:latin typeface="Times New Roman" panose="02020603050405020304" pitchFamily="18" charset="0"/>
                <a:ea typeface="EB Garamond" panose="00000500000000000000" pitchFamily="2" charset="0"/>
                <a:cs typeface="Times New Roman" panose="02020603050405020304" pitchFamily="18" charset="0"/>
              </a:rPr>
              <a:t>&gt; element with class editor that displays the text content. The JavaScript functions modify the text content of the &lt;</a:t>
            </a:r>
            <a:r>
              <a:rPr lang="en-US" dirty="0" err="1">
                <a:latin typeface="Times New Roman" panose="02020603050405020304" pitchFamily="18" charset="0"/>
                <a:ea typeface="EB Garamond" panose="00000500000000000000" pitchFamily="2" charset="0"/>
                <a:cs typeface="Times New Roman" panose="02020603050405020304" pitchFamily="18" charset="0"/>
              </a:rPr>
              <a:t>textarea</a:t>
            </a:r>
            <a:r>
              <a:rPr lang="en-US" dirty="0">
                <a:latin typeface="Times New Roman" panose="02020603050405020304" pitchFamily="18" charset="0"/>
                <a:ea typeface="EB Garamond" panose="00000500000000000000" pitchFamily="2" charset="0"/>
                <a:cs typeface="Times New Roman" panose="02020603050405020304" pitchFamily="18" charset="0"/>
              </a:rPr>
              <a:t>&gt; element by setting its value attribute.</a:t>
            </a:r>
            <a:endParaRPr lang="en-IN" dirty="0">
              <a:latin typeface="Times New Roman" panose="02020603050405020304" pitchFamily="18" charset="0"/>
              <a:ea typeface="EB Garamond"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191207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171450" lvl="0" indent="-171450" algn="r"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Setup Project for Calculator project</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171450" lvl="0" indent="-171450" algn="r"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Create a main component with the outer structure of calculator</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171450" lvl="0" indent="-171450" algn="r"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Create a button component with on click handler</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69" name="Google Shape;1869;g2139dc51b5f_0_1833"/>
          <p:cNvSpPr txBox="1">
            <a:spLocks noGrp="1"/>
          </p:cNvSpPr>
          <p:nvPr>
            <p:ph type="body" idx="5"/>
          </p:nvPr>
        </p:nvSpPr>
        <p:spPr>
          <a:xfrm>
            <a:off x="1735015" y="4258551"/>
            <a:ext cx="1778030" cy="320100"/>
          </a:xfrm>
          <a:prstGeom prst="rect">
            <a:avLst/>
          </a:prstGeom>
        </p:spPr>
        <p:txBody>
          <a:bodyPr spcFirstLastPara="1" wrap="square" lIns="91425" tIns="45700" rIns="91425" bIns="45700" anchor="ctr" anchorCtr="0">
            <a:noAutofit/>
          </a:bodyPr>
          <a:lstStyle/>
          <a:p>
            <a:pPr marL="171450" lvl="0" indent="-171450" algn="r"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Create a </a:t>
            </a:r>
          </a:p>
          <a:p>
            <a:pPr marL="0" lvl="0" indent="0" algn="r" rtl="0">
              <a:spcBef>
                <a:spcPts val="0"/>
              </a:spcBef>
              <a:spcAft>
                <a:spcPts val="0"/>
              </a:spcAft>
            </a:pPr>
            <a:r>
              <a:rPr lang="en-US" sz="1000" b="0" dirty="0">
                <a:latin typeface="Times New Roman" panose="02020603050405020304" pitchFamily="18" charset="0"/>
                <a:ea typeface="EB Garamond"/>
                <a:cs typeface="Times New Roman" panose="02020603050405020304" pitchFamily="18" charset="0"/>
                <a:sym typeface="EB Garamond"/>
              </a:rPr>
              <a:t>` </a:t>
            </a:r>
            <a:r>
              <a:rPr lang="en-US" sz="1000" b="0" dirty="0" err="1">
                <a:latin typeface="Times New Roman" panose="02020603050405020304" pitchFamily="18" charset="0"/>
                <a:ea typeface="EB Garamond"/>
                <a:cs typeface="Times New Roman" panose="02020603050405020304" pitchFamily="18" charset="0"/>
                <a:sym typeface="EB Garamond"/>
              </a:rPr>
              <a:t>evaluateExpresion</a:t>
            </a:r>
            <a:r>
              <a:rPr lang="en-US" sz="1000" b="0" dirty="0">
                <a:latin typeface="Times New Roman" panose="02020603050405020304" pitchFamily="18" charset="0"/>
                <a:ea typeface="EB Garamond"/>
                <a:cs typeface="Times New Roman" panose="02020603050405020304" pitchFamily="18" charset="0"/>
                <a:sym typeface="EB Garamond"/>
              </a:rPr>
              <a:t>` function to evaluate value</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171450" lvl="0" indent="-171450" algn="l"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Setup basic structure of text-editor project</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171450" lvl="0" indent="-171450" algn="l"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Create main component with all feature buttons</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171450" lvl="0" indent="-171450" algn="l"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Create a </a:t>
            </a:r>
            <a:r>
              <a:rPr lang="en-US" sz="1000" b="0" dirty="0" err="1">
                <a:latin typeface="Times New Roman" panose="02020603050405020304" pitchFamily="18" charset="0"/>
                <a:ea typeface="EB Garamond"/>
                <a:cs typeface="Times New Roman" panose="02020603050405020304" pitchFamily="18" charset="0"/>
                <a:sym typeface="EB Garamond"/>
              </a:rPr>
              <a:t>json</a:t>
            </a:r>
            <a:r>
              <a:rPr lang="en-US" sz="1000" b="0" dirty="0">
                <a:latin typeface="Times New Roman" panose="02020603050405020304" pitchFamily="18" charset="0"/>
                <a:ea typeface="EB Garamond"/>
                <a:cs typeface="Times New Roman" panose="02020603050405020304" pitchFamily="18" charset="0"/>
                <a:sym typeface="EB Garamond"/>
              </a:rPr>
              <a:t> object to store data for text editor</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171450" lvl="0" indent="-171450" algn="l" rtl="0">
              <a:spcBef>
                <a:spcPts val="0"/>
              </a:spcBef>
              <a:spcAft>
                <a:spcPts val="0"/>
              </a:spcAft>
              <a:buFont typeface="Wingdings" panose="05000000000000000000" pitchFamily="2" charset="2"/>
              <a:buChar char="ü"/>
            </a:pPr>
            <a:r>
              <a:rPr lang="en-US" sz="1000" b="0" dirty="0">
                <a:latin typeface="Times New Roman" panose="02020603050405020304" pitchFamily="18" charset="0"/>
                <a:ea typeface="EB Garamond"/>
                <a:cs typeface="Times New Roman" panose="02020603050405020304" pitchFamily="18" charset="0"/>
                <a:sym typeface="EB Garamond"/>
              </a:rPr>
              <a:t>Push both code to </a:t>
            </a:r>
            <a:r>
              <a:rPr lang="en-US" sz="1000" b="0" dirty="0" err="1">
                <a:latin typeface="Times New Roman" panose="02020603050405020304" pitchFamily="18" charset="0"/>
                <a:ea typeface="EB Garamond"/>
                <a:cs typeface="Times New Roman" panose="02020603050405020304" pitchFamily="18" charset="0"/>
                <a:sym typeface="EB Garamond"/>
              </a:rPr>
              <a:t>github</a:t>
            </a:r>
            <a:endParaRPr sz="1000" b="0" dirty="0">
              <a:latin typeface="Times New Roman" panose="02020603050405020304" pitchFamily="18" charset="0"/>
              <a:ea typeface="EB Garamond"/>
              <a:cs typeface="Times New Roman" panose="02020603050405020304" pitchFamily="18" charset="0"/>
              <a:sym typeface="EB Garamond"/>
            </a:endParaRPr>
          </a:p>
        </p:txBody>
      </p:sp>
      <p:sp>
        <p:nvSpPr>
          <p:cNvPr id="1874" name="Google Shape;1874;g2139dc51b5f_0_1833"/>
          <p:cNvSpPr txBox="1"/>
          <p:nvPr/>
        </p:nvSpPr>
        <p:spPr>
          <a:xfrm>
            <a:off x="193299" y="125175"/>
            <a:ext cx="4183315"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lt2"/>
                </a:solidFill>
                <a:latin typeface="Times New Roman" panose="02020603050405020304" pitchFamily="18" charset="0"/>
                <a:ea typeface="EB Garamond"/>
                <a:cs typeface="Times New Roman" panose="02020603050405020304" pitchFamily="18" charset="0"/>
                <a:sym typeface="EB Garamond"/>
              </a:rPr>
              <a:t>Assessment Parameter</a:t>
            </a:r>
            <a:endParaRPr sz="2400" b="1" dirty="0">
              <a:solidFill>
                <a:schemeClr val="lt2"/>
              </a:solidFill>
              <a:latin typeface="Times New Roman" panose="02020603050405020304" pitchFamily="18" charset="0"/>
              <a:ea typeface="EB Garamond"/>
              <a:cs typeface="Times New Roman" panose="02020603050405020304" pitchFamily="18" charset="0"/>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3917391" y="2149578"/>
            <a:ext cx="2975778" cy="523180"/>
          </a:xfrm>
          <a:prstGeom prst="rect">
            <a:avLst/>
          </a:prstGeom>
          <a:noFill/>
          <a:ln>
            <a:noFill/>
          </a:ln>
        </p:spPr>
        <p:txBody>
          <a:bodyPr spcFirstLastPara="1" wrap="square" lIns="91425" tIns="45700" rIns="91425" bIns="45700" anchor="ctr" anchorCtr="0">
            <a:spAutoFit/>
          </a:bodyPr>
          <a:lstStyle/>
          <a:p>
            <a:pPr marL="285750" lvl="0" indent="-285750" algn="ctr" rtl="0">
              <a:lnSpc>
                <a:spcPct val="100000"/>
              </a:lnSpc>
              <a:spcBef>
                <a:spcPts val="0"/>
              </a:spcBef>
              <a:spcAft>
                <a:spcPts val="0"/>
              </a:spcAft>
              <a:buClr>
                <a:srgbClr val="BD8738"/>
              </a:buClr>
              <a:buSzPts val="2000"/>
              <a:buFont typeface="Arial" panose="020B0604020202020204" pitchFamily="34" charset="0"/>
              <a:buChar char="•"/>
            </a:pPr>
            <a:r>
              <a:rPr lang="en-IN" b="0" i="0" dirty="0">
                <a:solidFill>
                  <a:schemeClr val="tx2"/>
                </a:solidFill>
                <a:latin typeface="EB Garamond" panose="00000500000000000000" pitchFamily="2" charset="0"/>
                <a:ea typeface="EB Garamond" panose="00000500000000000000" pitchFamily="2" charset="0"/>
                <a:cs typeface="EB Garamond SemiBold"/>
                <a:sym typeface="EB Garamond SemiBold"/>
              </a:rPr>
              <a:t>https://github.com/deepesh-18/task_2_NM</a:t>
            </a:r>
            <a:endParaRPr b="0" i="0" dirty="0">
              <a:solidFill>
                <a:schemeClr val="tx2"/>
              </a:solidFill>
              <a:latin typeface="EB Garamond" panose="00000500000000000000" pitchFamily="2" charset="0"/>
              <a:ea typeface="EB Garamond" panose="00000500000000000000" pitchFamily="2" charset="0"/>
              <a:cs typeface="EB Garamond SemiBold"/>
              <a:sym typeface="EB Garamon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1016</Words>
  <Application>Microsoft Office PowerPoint</Application>
  <PresentationFormat>On-screen Show (16:9)</PresentationFormat>
  <Paragraphs>54</Paragraphs>
  <Slides>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Arial</vt:lpstr>
      <vt:lpstr>Public Sans</vt:lpstr>
      <vt:lpstr>Calibri</vt:lpstr>
      <vt:lpstr>EB Garamond Medium</vt:lpstr>
      <vt:lpstr>Noto Sans Symbols</vt:lpstr>
      <vt:lpstr>Wingdings</vt:lpstr>
      <vt:lpstr>Times New Roman</vt:lpstr>
      <vt:lpstr>EB Garamond</vt:lpstr>
      <vt:lpstr>Arial</vt:lpstr>
      <vt:lpstr>Simple Light</vt:lpstr>
      <vt:lpstr>PowerPoint Presentation</vt:lpstr>
      <vt:lpstr>Simple Calc</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vishnu prasad</cp:lastModifiedBy>
  <cp:revision>5</cp:revision>
  <dcterms:created xsi:type="dcterms:W3CDTF">2020-08-13T11:21:46Z</dcterms:created>
  <dcterms:modified xsi:type="dcterms:W3CDTF">2023-03-29T14:07:53Z</dcterms:modified>
</cp:coreProperties>
</file>